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Libre Franklin Black"/>
      <p:bold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8" roundtripDataSignature="AMtx7mgUCI9MTR6W0gsDH4XvMU5Ssd30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1315996-0C07-4B8F-B1CF-1607D892E723}">
  <a:tblStyle styleId="{51315996-0C07-4B8F-B1CF-1607D892E723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0F0F0"/>
          </a:solidFill>
        </a:fill>
      </a:tcStyle>
    </a:wholeTbl>
    <a:band1H>
      <a:tcTxStyle/>
      <a:tcStyle>
        <a:fill>
          <a:solidFill>
            <a:srgbClr val="E0E0E0"/>
          </a:solidFill>
        </a:fill>
      </a:tcStyle>
    </a:band1H>
    <a:band2H>
      <a:tcTxStyle/>
    </a:band2H>
    <a:band1V>
      <a:tcTxStyle/>
      <a:tcStyle>
        <a:fill>
          <a:solidFill>
            <a:srgbClr val="E0E0E0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3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  <a:tblStyle styleId="{C524CFB8-AA83-451D-B800-9979862470BD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dk1">
              <a:alpha val="20000"/>
            </a:schemeClr>
          </a:solidFill>
        </a:fill>
      </a:tcStyle>
    </a:band1H>
    <a:band2H>
      <a:tcTxStyle/>
    </a:band2H>
    <a:band1V>
      <a:tcTxStyle/>
      <a:tcStyle>
        <a:fill>
          <a:solidFill>
            <a:schemeClr val="dk1">
              <a:alpha val="20000"/>
            </a:schemeClr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/>
      <a:tcStyle>
        <a:tcBdr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</a:neCell>
    <a:nwCell>
      <a:tcTxStyle/>
    </a:nwCell>
  </a:tblStyle>
  <a:tblStyle styleId="{89457D88-1DBF-4E2E-AEAA-BBC3CCD1BE7D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LibreFranklinBlack-boldItalic.fntdata"/><Relationship Id="rId16" Type="http://schemas.openxmlformats.org/officeDocument/2006/relationships/font" Target="fonts/LibreFranklinBlack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投影片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及直排文字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直排標題及文字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及內容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章節標題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兩個內容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只有標題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空白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含標題的內容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含標題的圖片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60351" y="603761"/>
            <a:ext cx="8341453" cy="23615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4200530" y="2638150"/>
            <a:ext cx="3262432" cy="2692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6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-教務處-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6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業務報告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5098212" y="5609251"/>
            <a:ext cx="1467068" cy="497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楊上萱主任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/>
          <p:nvPr>
            <p:ph type="title"/>
          </p:nvPr>
        </p:nvSpPr>
        <p:spPr>
          <a:xfrm>
            <a:off x="3926195" y="3250193"/>
            <a:ext cx="7737650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協助推動落實教學正常化</a:t>
            </a:r>
            <a:endParaRPr b="1"/>
          </a:p>
        </p:txBody>
      </p:sp>
      <p:sp>
        <p:nvSpPr>
          <p:cNvPr id="198" name="Google Shape;198;p10"/>
          <p:cNvSpPr txBox="1"/>
          <p:nvPr/>
        </p:nvSpPr>
        <p:spPr>
          <a:xfrm>
            <a:off x="3926195" y="4084383"/>
            <a:ext cx="7737650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 sz="4400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教學、註冊、設備、資訊</a:t>
            </a:r>
            <a:endParaRPr b="1" sz="4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0"/>
          <p:cNvSpPr txBox="1"/>
          <p:nvPr/>
        </p:nvSpPr>
        <p:spPr>
          <a:xfrm>
            <a:off x="1069201" y="2142200"/>
            <a:ext cx="3301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6600">
                <a:solidFill>
                  <a:srgbClr val="BF9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Others</a:t>
            </a:r>
            <a:endParaRPr b="1" sz="6600">
              <a:solidFill>
                <a:srgbClr val="BF9000"/>
              </a:solidFill>
              <a:latin typeface="Libre Franklin Black"/>
              <a:ea typeface="Libre Franklin Black"/>
              <a:cs typeface="Libre Franklin Black"/>
              <a:sym typeface="Libre Franklin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1054658" y="792963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ct val="1000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112學年度學季期程表</a:t>
            </a:r>
            <a:endParaRPr/>
          </a:p>
        </p:txBody>
      </p:sp>
      <p:graphicFrame>
        <p:nvGraphicFramePr>
          <p:cNvPr id="92" name="Google Shape;92;p2"/>
          <p:cNvGraphicFramePr/>
          <p:nvPr/>
        </p:nvGraphicFramePr>
        <p:xfrm>
          <a:off x="1054658" y="1929468"/>
          <a:ext cx="3000000" cy="3000000"/>
        </p:xfrm>
        <a:graphic>
          <a:graphicData uri="http://schemas.openxmlformats.org/drawingml/2006/table">
            <a:tbl>
              <a:tblPr bandRow="1" firstCol="1" firstRow="1">
                <a:solidFill>
                  <a:srgbClr val="B3C6E7"/>
                </a:solidFill>
                <a:tableStyleId>{51315996-0C07-4B8F-B1CF-1607D892E723}</a:tableStyleId>
              </a:tblPr>
              <a:tblGrid>
                <a:gridCol w="1298175"/>
                <a:gridCol w="3584325"/>
                <a:gridCol w="3584325"/>
              </a:tblGrid>
              <a:tr h="394975"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學期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學季 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98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起訖日期(112.08.17-113.07.11) 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6350">
                <a:tc rowSpan="4"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第一學期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>
                    <a:solidFill>
                      <a:srgbClr val="BF9000"/>
                    </a:solidFill>
                  </a:tcPr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solidFill>
                            <a:srgbClr val="BF9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秋學季</a:t>
                      </a:r>
                      <a:endParaRPr b="1" sz="1600" u="none" cap="none" strike="noStrike">
                        <a:solidFill>
                          <a:srgbClr val="BF9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112.08.17(四)-</a:t>
                      </a:r>
                      <a:r>
                        <a:rPr b="1" lang="zh-TW" sz="1800" u="none" cap="none" strike="noStrike">
                          <a:solidFill>
                            <a:srgbClr val="BF9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112.10.26(四)</a:t>
                      </a:r>
                      <a:endParaRPr b="1" sz="1600" u="none" cap="none" strike="noStrike">
                        <a:solidFill>
                          <a:srgbClr val="BF9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4975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秋假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112.10.27(五)-112.11.8(三)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6350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solidFill>
                            <a:srgbClr val="BF900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冬學季</a:t>
                      </a:r>
                      <a:endParaRPr b="1" sz="1600" u="none" cap="none" strike="noStrike">
                        <a:solidFill>
                          <a:srgbClr val="BF9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112.11.9(四)-113.01.19(五)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5650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寒假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113.01.20(六)-113.02.15(四)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6350">
                <a:tc rowSpan="4"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第二學期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solidFill>
                            <a:srgbClr val="2F5496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春學季</a:t>
                      </a:r>
                      <a:endParaRPr b="1" sz="1600" u="none" cap="none" strike="noStrike">
                        <a:solidFill>
                          <a:srgbClr val="2F5496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113.02.16(五)-113.04.24(三)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4975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春假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113.04.25(四)-113.05.07(二)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4975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solidFill>
                            <a:srgbClr val="2F5496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夏學季</a:t>
                      </a:r>
                      <a:endParaRPr b="1" sz="1600" u="none" cap="none" strike="noStrike">
                        <a:solidFill>
                          <a:srgbClr val="2F5496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113.05.08(三)-113.07.11(四)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  <a:tr h="396350">
                <a:tc vMerge="1"/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暑假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800" u="none" cap="none" strike="noStrike"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113.07.12(五)-113.08.18(日)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0" marB="0" marR="73025" marL="673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1054658" y="792963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本學期重要活動</a:t>
            </a:r>
            <a:endParaRPr/>
          </a:p>
        </p:txBody>
      </p:sp>
      <p:graphicFrame>
        <p:nvGraphicFramePr>
          <p:cNvPr id="98" name="Google Shape;98;p3"/>
          <p:cNvGraphicFramePr/>
          <p:nvPr/>
        </p:nvGraphicFramePr>
        <p:xfrm>
          <a:off x="1149291" y="179541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{C524CFB8-AA83-451D-B800-9979862470BD}</a:tableStyleId>
              </a:tblPr>
              <a:tblGrid>
                <a:gridCol w="3166250"/>
                <a:gridCol w="3820725"/>
              </a:tblGrid>
              <a:tr h="385725">
                <a:tc>
                  <a:txBody>
                    <a:bodyPr/>
                    <a:lstStyle/>
                    <a:p>
                      <a:pPr indent="-6350" lvl="0" marL="635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9/3(日)、9/10(日)、9/16(六)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臺北市多語文競賽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366625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10/3(二)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五年級學力檢測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441625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solidFill>
                            <a:srgbClr val="BF9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10/18(二)~10/24(五) </a:t>
                      </a:r>
                      <a:endParaRPr b="1" sz="2000" u="none" cap="none" strike="noStrike">
                        <a:solidFill>
                          <a:srgbClr val="BF9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solidFill>
                            <a:srgbClr val="BF9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秋學季多元評量週 </a:t>
                      </a:r>
                      <a:endParaRPr b="1" sz="2000" u="none" cap="none" strike="noStrike">
                        <a:solidFill>
                          <a:srgbClr val="BF9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395675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11/6(一)~11/10(五)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APEC韓國青少年文化交流團參訪交流</a:t>
                      </a:r>
                      <a:endParaRPr b="1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367725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11/13(一)-11/17(五)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112年兒童美術創作展校內收件(暫定) </a:t>
                      </a:r>
                      <a:endParaRPr b="1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335550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12月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學習扶助攜手激勵成長測驗 </a:t>
                      </a:r>
                      <a:endParaRPr b="1" sz="20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  <a:tr h="619850"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solidFill>
                            <a:srgbClr val="BF9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1/8(一)~1/12(五) </a:t>
                      </a:r>
                      <a:endParaRPr b="1" sz="2000" u="none" cap="none" strike="noStrike">
                        <a:solidFill>
                          <a:srgbClr val="BF9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  <a:tc>
                  <a:txBody>
                    <a:bodyPr/>
                    <a:lstStyle/>
                    <a:p>
                      <a:pPr indent="-1270" lvl="0" marL="127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000" u="none" cap="none" strike="noStrike">
                          <a:solidFill>
                            <a:srgbClr val="BF9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冬學季多元評量週 </a:t>
                      </a:r>
                      <a:endParaRPr b="1" sz="2000" u="none" cap="none" strike="noStrike">
                        <a:solidFill>
                          <a:srgbClr val="BF9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8575" marB="0" marR="73025" marL="67300"/>
                </a:tc>
              </a:tr>
            </a:tbl>
          </a:graphicData>
        </a:graphic>
      </p:graphicFrame>
      <p:sp>
        <p:nvSpPr>
          <p:cNvPr id="99" name="Google Shape;99;p3"/>
          <p:cNvSpPr txBox="1"/>
          <p:nvPr/>
        </p:nvSpPr>
        <p:spPr>
          <a:xfrm>
            <a:off x="8862229" y="4573417"/>
            <a:ext cx="233910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400" u="sng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多元評量週說明</a:t>
            </a: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8862229" y="5042433"/>
            <a:ext cx="2723823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7F6000"/>
                </a:solidFill>
                <a:latin typeface="Arial"/>
                <a:ea typeface="Arial"/>
                <a:cs typeface="Arial"/>
                <a:sym typeface="Arial"/>
              </a:rPr>
              <a:t>國英數採紙筆測驗</a:t>
            </a:r>
            <a:endParaRPr b="1" sz="1800">
              <a:solidFill>
                <a:srgbClr val="7F6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7F6000"/>
                </a:solidFill>
                <a:latin typeface="Arial"/>
                <a:ea typeface="Arial"/>
                <a:cs typeface="Arial"/>
                <a:sym typeface="Arial"/>
              </a:rPr>
              <a:t>其餘課程為多元評量</a:t>
            </a:r>
            <a:endParaRPr b="1" sz="1800">
              <a:solidFill>
                <a:srgbClr val="7F6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7F6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7F6000"/>
                </a:solidFill>
                <a:latin typeface="Arial"/>
                <a:ea typeface="Arial"/>
                <a:cs typeface="Arial"/>
                <a:sym typeface="Arial"/>
              </a:rPr>
              <a:t>一年級國語第一次測驗為</a:t>
            </a:r>
            <a:endParaRPr b="1" sz="1800">
              <a:solidFill>
                <a:srgbClr val="7F6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7F6000"/>
                </a:solidFill>
                <a:latin typeface="Arial"/>
                <a:ea typeface="Arial"/>
                <a:cs typeface="Arial"/>
                <a:sym typeface="Arial"/>
              </a:rPr>
              <a:t>注音符號闖關</a:t>
            </a:r>
            <a:endParaRPr/>
          </a:p>
        </p:txBody>
      </p:sp>
      <p:sp>
        <p:nvSpPr>
          <p:cNvPr id="101" name="Google Shape;101;p3"/>
          <p:cNvSpPr/>
          <p:nvPr/>
        </p:nvSpPr>
        <p:spPr>
          <a:xfrm>
            <a:off x="5092661" y="2898549"/>
            <a:ext cx="1301349" cy="327171"/>
          </a:xfrm>
          <a:prstGeom prst="rect">
            <a:avLst/>
          </a:prstGeom>
          <a:solidFill>
            <a:srgbClr val="FFC000">
              <a:alpha val="3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5213959" y="5042433"/>
            <a:ext cx="1180051" cy="327171"/>
          </a:xfrm>
          <a:prstGeom prst="rect">
            <a:avLst/>
          </a:prstGeom>
          <a:solidFill>
            <a:srgbClr val="FFC000">
              <a:alpha val="3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" name="Google Shape;103;p3"/>
          <p:cNvCxnSpPr>
            <a:stCxn id="101" idx="3"/>
          </p:cNvCxnSpPr>
          <p:nvPr/>
        </p:nvCxnSpPr>
        <p:spPr>
          <a:xfrm flipH="1" rot="10800000">
            <a:off x="6394010" y="3060935"/>
            <a:ext cx="2674500" cy="12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4" name="Google Shape;104;p3"/>
          <p:cNvCxnSpPr/>
          <p:nvPr/>
        </p:nvCxnSpPr>
        <p:spPr>
          <a:xfrm>
            <a:off x="6272712" y="5206019"/>
            <a:ext cx="2477549" cy="27833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med" w="med" type="oval"/>
          </a:ln>
        </p:spPr>
      </p:cxnSp>
      <p:cxnSp>
        <p:nvCxnSpPr>
          <p:cNvPr id="105" name="Google Shape;105;p3"/>
          <p:cNvCxnSpPr/>
          <p:nvPr/>
        </p:nvCxnSpPr>
        <p:spPr>
          <a:xfrm>
            <a:off x="9060110" y="3060811"/>
            <a:ext cx="0" cy="882015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med" w="med" type="oval"/>
          </a:ln>
        </p:spPr>
      </p:cxnSp>
      <p:sp>
        <p:nvSpPr>
          <p:cNvPr id="106" name="Google Shape;106;p3"/>
          <p:cNvSpPr txBox="1"/>
          <p:nvPr/>
        </p:nvSpPr>
        <p:spPr>
          <a:xfrm>
            <a:off x="8951174" y="4189025"/>
            <a:ext cx="3036300" cy="3387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7F6000"/>
                </a:solidFill>
                <a:latin typeface="Arial"/>
                <a:ea typeface="Arial"/>
                <a:cs typeface="Arial"/>
                <a:sym typeface="Arial"/>
              </a:rPr>
              <a:t>六年級因應期中考修正</a:t>
            </a:r>
            <a:r>
              <a:rPr b="1" lang="zh-TW" sz="1600">
                <a:solidFill>
                  <a:srgbClr val="7F6000"/>
                </a:solidFill>
              </a:rPr>
              <a:t>10/12-13</a:t>
            </a:r>
            <a:endParaRPr b="1" sz="1600">
              <a:solidFill>
                <a:srgbClr val="7F6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>
            <p:ph type="title"/>
          </p:nvPr>
        </p:nvSpPr>
        <p:spPr>
          <a:xfrm>
            <a:off x="1658665" y="507738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教師專業成長</a:t>
            </a:r>
            <a:endParaRPr/>
          </a:p>
        </p:txBody>
      </p:sp>
      <p:graphicFrame>
        <p:nvGraphicFramePr>
          <p:cNvPr id="112" name="Google Shape;112;p4"/>
          <p:cNvGraphicFramePr/>
          <p:nvPr/>
        </p:nvGraphicFramePr>
        <p:xfrm>
          <a:off x="1658665" y="2941348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{51315996-0C07-4B8F-B1CF-1607D892E723}</a:tableStyleId>
              </a:tblPr>
              <a:tblGrid>
                <a:gridCol w="1519975"/>
                <a:gridCol w="1522425"/>
                <a:gridCol w="1520800"/>
                <a:gridCol w="1519975"/>
                <a:gridCol w="1520800"/>
              </a:tblGrid>
              <a:tr h="434525">
                <a:tc>
                  <a:txBody>
                    <a:bodyPr/>
                    <a:lstStyle/>
                    <a:p>
                      <a:pPr indent="-6350" lvl="0" marL="635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200" u="none" cap="none" strike="noStrike"/>
                        <a:t>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/>
                </a:tc>
                <a:tc>
                  <a:txBody>
                    <a:bodyPr/>
                    <a:lstStyle/>
                    <a:p>
                      <a:pPr indent="-2540" lvl="0" marL="254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000" u="none" cap="none" strike="noStrike"/>
                        <a:t>水</a:t>
                      </a:r>
                      <a:r>
                        <a:rPr lang="zh-TW" sz="1200" u="none" cap="none" strike="noStrike"/>
                        <a:t>漾溪山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/>
                </a:tc>
                <a:tc>
                  <a:txBody>
                    <a:bodyPr/>
                    <a:lstStyle/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000" u="none" cap="none" strike="noStrike"/>
                        <a:t>風</a:t>
                      </a:r>
                      <a:r>
                        <a:rPr lang="zh-TW" sz="1200" u="none" cap="none" strike="noStrike"/>
                        <a:t>馳溪山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/>
                </a:tc>
                <a:tc>
                  <a:txBody>
                    <a:bodyPr/>
                    <a:lstStyle/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000" u="none" cap="none" strike="noStrike"/>
                        <a:t>農</a:t>
                      </a:r>
                      <a:r>
                        <a:rPr lang="zh-TW" sz="1200" u="none" cap="none" strike="noStrike"/>
                        <a:t>情溪山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/>
                </a:tc>
                <a:tc>
                  <a:txBody>
                    <a:bodyPr/>
                    <a:lstStyle/>
                    <a:p>
                      <a:pPr indent="-5080" lvl="0" marL="508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000" u="none" cap="none" strike="noStrike"/>
                        <a:t>雲</a:t>
                      </a:r>
                      <a:r>
                        <a:rPr lang="zh-TW" sz="1200" u="none" cap="none" strike="noStrike"/>
                        <a:t>遊溪山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/>
                </a:tc>
              </a:tr>
              <a:tr h="884275">
                <a:tc>
                  <a:txBody>
                    <a:bodyPr/>
                    <a:lstStyle/>
                    <a:p>
                      <a:pPr indent="-6350" lvl="0" marL="13843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800" u="none" cap="none" strike="noStrike"/>
                        <a:t>低</a:t>
                      </a:r>
                      <a:r>
                        <a:rPr lang="zh-TW" sz="1200" u="none" cap="none" strike="noStrike"/>
                        <a:t>年級學群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>
                    <a:solidFill>
                      <a:srgbClr val="BF9000"/>
                    </a:solidFill>
                  </a:tcPr>
                </a:tc>
                <a:tc>
                  <a:txBody>
                    <a:bodyPr/>
                    <a:lstStyle/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劉梅英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王姝涵</a:t>
                      </a:r>
                      <a:endParaRPr/>
                    </a:p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高志遠</a:t>
                      </a:r>
                      <a:endParaRPr/>
                    </a:p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吳佳蒨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黃淑婷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謝靜宜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劉姿伶</a:t>
                      </a:r>
                      <a:endParaRPr/>
                    </a:p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林芷如</a:t>
                      </a:r>
                      <a:endParaRPr/>
                    </a:p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吳佳蒨</a:t>
                      </a:r>
                      <a:endParaRPr/>
                    </a:p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陳盈曄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</a:tr>
              <a:tr h="884275">
                <a:tc>
                  <a:txBody>
                    <a:bodyPr/>
                    <a:lstStyle/>
                    <a:p>
                      <a:pPr indent="-6350" lvl="0" marL="13843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800" u="none" cap="none" strike="noStrike"/>
                        <a:t>中</a:t>
                      </a:r>
                      <a:r>
                        <a:rPr lang="zh-TW" sz="1200" u="none" cap="none" strike="noStrike"/>
                        <a:t>年級學群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>
                    <a:solidFill>
                      <a:srgbClr val="AEABAB"/>
                    </a:solidFill>
                  </a:tcPr>
                </a:tc>
                <a:tc>
                  <a:txBody>
                    <a:bodyPr/>
                    <a:lstStyle/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劉梅英</a:t>
                      </a:r>
                      <a:endParaRPr/>
                    </a:p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劉姿伶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黃思萍</a:t>
                      </a:r>
                      <a:endParaRPr/>
                    </a:p>
                    <a:p>
                      <a:pPr indent="-4445" lvl="0" marL="4445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林婷婷</a:t>
                      </a:r>
                      <a:endParaRPr/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宋可晴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劉純靜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劉珮芝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林洸宇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5080" lvl="0" marL="508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楊上萱</a:t>
                      </a:r>
                      <a:endParaRPr/>
                    </a:p>
                    <a:p>
                      <a:pPr indent="-5080" lvl="0" marL="508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吳佳蒨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</a:tr>
              <a:tr h="1005875">
                <a:tc>
                  <a:txBody>
                    <a:bodyPr/>
                    <a:lstStyle/>
                    <a:p>
                      <a:pPr indent="-6350" lvl="0" marL="13843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2400" u="none" cap="none" strike="noStrike"/>
                        <a:t>高</a:t>
                      </a:r>
                      <a:r>
                        <a:rPr lang="zh-TW" sz="1200" u="none" cap="none" strike="noStrike"/>
                        <a:t>年級學群 </a:t>
                      </a:r>
                      <a:endParaRPr sz="12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>
                    <a:solidFill>
                      <a:srgbClr val="1E4E79"/>
                    </a:solidFill>
                  </a:tcPr>
                </a:tc>
                <a:tc>
                  <a:txBody>
                    <a:bodyPr/>
                    <a:lstStyle/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蔡三陽</a:t>
                      </a:r>
                      <a:endParaRPr/>
                    </a:p>
                    <a:p>
                      <a:pPr indent="-6350" lvl="0" marL="62864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劉姿伶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吳曉東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周建耀</a:t>
                      </a:r>
                      <a:endParaRPr/>
                    </a:p>
                    <a:p>
                      <a:pPr indent="-6350" lvl="0" marL="63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 張順富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劉淑儀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張良宇</a:t>
                      </a:r>
                      <a:endParaRPr/>
                    </a:p>
                    <a:p>
                      <a:pPr indent="-6350" lvl="0" marL="6223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劉珮芝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  <a:tc>
                  <a:txBody>
                    <a:bodyPr/>
                    <a:lstStyle/>
                    <a:p>
                      <a:pPr indent="-6350" lvl="0" marL="8128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林芷如</a:t>
                      </a:r>
                      <a:endParaRPr/>
                    </a:p>
                    <a:p>
                      <a:pPr indent="-6350" lvl="0" marL="8128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sz="1600" u="none" cap="none" strike="noStrike"/>
                        <a:t>吳佳蒨</a:t>
                      </a:r>
                      <a:endParaRPr sz="1600" u="none" cap="none" strike="noStrik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T="39375" marB="0" marR="73025" marL="67300" anchor="ctr"/>
                </a:tc>
              </a:tr>
            </a:tbl>
          </a:graphicData>
        </a:graphic>
      </p:graphicFrame>
      <p:sp>
        <p:nvSpPr>
          <p:cNvPr id="113" name="Google Shape;113;p4"/>
          <p:cNvSpPr/>
          <p:nvPr/>
        </p:nvSpPr>
        <p:spPr>
          <a:xfrm>
            <a:off x="1658665" y="1510187"/>
            <a:ext cx="9517089" cy="14311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1800"/>
              <a:buFont typeface="Microsoft JhengHei"/>
              <a:buNone/>
            </a:pPr>
            <a:r>
              <a:rPr b="1" i="0" lang="zh-TW" sz="1800" u="none" cap="none" strike="noStrike">
                <a:solidFill>
                  <a:srgbClr val="7F6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(一)新進教師介紹：</a:t>
            </a:r>
            <a:endParaRPr b="1" i="0" sz="1050" u="none" cap="none" strike="noStrike">
              <a:solidFill>
                <a:srgbClr val="7F6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icrosoft JhengHei"/>
              <a:buNone/>
            </a:pPr>
            <a:r>
              <a:rPr b="1" i="0" lang="zh-TW" sz="14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1.本年度新進主任：學輔主任高志遠、教務主任楊上萱</a:t>
            </a:r>
            <a:endParaRPr b="1" i="0" sz="9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icrosoft JhengHei"/>
              <a:buNone/>
            </a:pPr>
            <a:r>
              <a:rPr b="1" i="0" lang="zh-TW" sz="14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2.本年度新進教師：二年級導師黃淑婷、六年級導師吳曉東、學輔組長</a:t>
            </a:r>
            <a:r>
              <a:rPr b="1" lang="zh-TW" sz="14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林婷婷</a:t>
            </a:r>
            <a:r>
              <a:rPr b="1" i="0" lang="zh-TW" sz="14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、兼任輔導教師劉梅英、英語科任教師劉珮芝、</a:t>
            </a:r>
            <a:r>
              <a:rPr b="1" lang="zh-TW" sz="14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r>
              <a:rPr b="1" i="0" lang="zh-TW" sz="14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雲遊科任教師吳佳蒨、風馳科任教師黃思萍、實習老師羅晧庭、樂學班老師陳盈曄</a:t>
            </a:r>
            <a:endParaRPr b="1" i="0" sz="14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1800"/>
              <a:buFont typeface="Microsoft JhengHei"/>
              <a:buNone/>
            </a:pPr>
            <a:r>
              <a:rPr b="1" i="0" lang="zh-TW" sz="1800" u="none" cap="none" strike="noStrike">
                <a:solidFill>
                  <a:srgbClr val="2E75B5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(二)教師團隊</a:t>
            </a:r>
            <a:r>
              <a:rPr b="1" lang="zh-TW" sz="1800">
                <a:solidFill>
                  <a:srgbClr val="2E75B5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說明</a:t>
            </a:r>
            <a:r>
              <a:rPr b="1" i="0" lang="zh-TW" sz="1800" u="none" cap="none" strike="noStrike">
                <a:solidFill>
                  <a:srgbClr val="2E75B5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</a:t>
            </a:r>
            <a:endParaRPr b="1" i="0" sz="2800" u="none" cap="none" strike="noStrike">
              <a:solidFill>
                <a:srgbClr val="2E75B5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14" name="Google Shape;114;p4"/>
          <p:cNvSpPr txBox="1"/>
          <p:nvPr/>
        </p:nvSpPr>
        <p:spPr>
          <a:xfrm>
            <a:off x="5824499" y="507750"/>
            <a:ext cx="2017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4000">
                <a:solidFill>
                  <a:srgbClr val="BF9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Reset</a:t>
            </a:r>
            <a:endParaRPr b="1" sz="4000">
              <a:solidFill>
                <a:srgbClr val="BF9000"/>
              </a:solidFill>
              <a:latin typeface="Libre Franklin Black"/>
              <a:ea typeface="Libre Franklin Black"/>
              <a:cs typeface="Libre Franklin Black"/>
              <a:sym typeface="Libre Franklin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/>
          <p:nvPr/>
        </p:nvSpPr>
        <p:spPr>
          <a:xfrm>
            <a:off x="1283368" y="2181726"/>
            <a:ext cx="1989221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3371717" y="2181726"/>
            <a:ext cx="1989221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425107" y="2181726"/>
            <a:ext cx="2286603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7778151" y="2181726"/>
            <a:ext cx="1989221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9833813" y="2181726"/>
            <a:ext cx="1989221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1283367" y="4027379"/>
            <a:ext cx="1989221" cy="1035210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5"/>
          <p:cNvSpPr/>
          <p:nvPr/>
        </p:nvSpPr>
        <p:spPr>
          <a:xfrm>
            <a:off x="3435886" y="4027378"/>
            <a:ext cx="1989221" cy="1035209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5509024" y="4027377"/>
            <a:ext cx="2202686" cy="1035209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7844592" y="4050633"/>
            <a:ext cx="1989221" cy="625642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5"/>
          <p:cNvSpPr txBox="1"/>
          <p:nvPr>
            <p:ph type="title"/>
          </p:nvPr>
        </p:nvSpPr>
        <p:spPr>
          <a:xfrm>
            <a:off x="1054658" y="792963"/>
            <a:ext cx="6495004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 </a:t>
            </a:r>
            <a:r>
              <a:rPr b="1" lang="zh-TW"/>
              <a:t>辦理混齡社團( X club)</a:t>
            </a:r>
            <a:endParaRPr b="1"/>
          </a:p>
        </p:txBody>
      </p:sp>
      <p:graphicFrame>
        <p:nvGraphicFramePr>
          <p:cNvPr id="129" name="Google Shape;129;p5"/>
          <p:cNvGraphicFramePr/>
          <p:nvPr/>
        </p:nvGraphicFramePr>
        <p:xfrm>
          <a:off x="1411705" y="218172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{89457D88-1DBF-4E2E-AEAA-BBC3CCD1BE7D}</a:tableStyleId>
              </a:tblPr>
              <a:tblGrid>
                <a:gridCol w="2095100"/>
                <a:gridCol w="2095100"/>
                <a:gridCol w="2226650"/>
                <a:gridCol w="1963550"/>
                <a:gridCol w="2095100"/>
              </a:tblGrid>
              <a:tr h="1853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 u="none" cap="none" strike="noStrike">
                          <a:solidFill>
                            <a:schemeClr val="lt1"/>
                          </a:solidFill>
                        </a:rPr>
                        <a:t>靜心畫畫</a:t>
                      </a:r>
                      <a:endParaRPr b="1" sz="3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3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玩布手縫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2600">
                          <a:solidFill>
                            <a:schemeClr val="lt1"/>
                          </a:solidFill>
                        </a:rPr>
                        <a:t>知「筆」解己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美好生活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  雜耍社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53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在地探索趣味社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溪山</a:t>
                      </a:r>
                      <a:endParaRPr b="1" sz="3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故事家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魔法</a:t>
                      </a:r>
                      <a:endParaRPr b="1" sz="3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小廚房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zh-TW" sz="3200">
                          <a:solidFill>
                            <a:schemeClr val="lt1"/>
                          </a:solidFill>
                        </a:rPr>
                        <a:t> 與你同行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3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0" name="Google Shape;130;p5"/>
          <p:cNvSpPr txBox="1"/>
          <p:nvPr/>
        </p:nvSpPr>
        <p:spPr>
          <a:xfrm>
            <a:off x="1672683" y="2933178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靜心專注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藝術社團</a:t>
            </a:r>
            <a:endParaRPr/>
          </a:p>
        </p:txBody>
      </p:sp>
      <p:sp>
        <p:nvSpPr>
          <p:cNvPr id="131" name="Google Shape;131;p5"/>
          <p:cNvSpPr txBox="1"/>
          <p:nvPr/>
        </p:nvSpPr>
        <p:spPr>
          <a:xfrm>
            <a:off x="3568529" y="2933178"/>
            <a:ext cx="14670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小肌肉練習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布料創作</a:t>
            </a:r>
            <a:endParaRPr/>
          </a:p>
        </p:txBody>
      </p:sp>
      <p:sp>
        <p:nvSpPr>
          <p:cNvPr id="132" name="Google Shape;132;p5"/>
          <p:cNvSpPr txBox="1"/>
          <p:nvPr/>
        </p:nvSpPr>
        <p:spPr>
          <a:xfrm>
            <a:off x="5929010" y="2933178"/>
            <a:ext cx="1219373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英語實用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國際教育</a:t>
            </a:r>
            <a:endParaRPr/>
          </a:p>
        </p:txBody>
      </p:sp>
      <p:sp>
        <p:nvSpPr>
          <p:cNvPr id="133" name="Google Shape;133;p5"/>
          <p:cNvSpPr txBox="1"/>
          <p:nvPr/>
        </p:nvSpPr>
        <p:spPr>
          <a:xfrm>
            <a:off x="8167467" y="2930651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感受體驗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烹飪藝術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5"/>
          <p:cNvSpPr txBox="1"/>
          <p:nvPr/>
        </p:nvSpPr>
        <p:spPr>
          <a:xfrm>
            <a:off x="10068883" y="2930651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健體訓練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專注訓練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8167467" y="5395627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自主學習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規劃練習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"/>
          <p:cNvSpPr txBox="1"/>
          <p:nvPr/>
        </p:nvSpPr>
        <p:spPr>
          <a:xfrm>
            <a:off x="1825083" y="5392887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感受體驗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烹飪藝術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5929010" y="5395627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食農教育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烹飪自足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 txBox="1"/>
          <p:nvPr/>
        </p:nvSpPr>
        <p:spPr>
          <a:xfrm>
            <a:off x="3761033" y="5392887"/>
            <a:ext cx="12105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閱讀創作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科技連結</a:t>
            </a:r>
            <a:endParaRPr b="1"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 txBox="1"/>
          <p:nvPr/>
        </p:nvSpPr>
        <p:spPr>
          <a:xfrm>
            <a:off x="7530862" y="900104"/>
            <a:ext cx="223651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4000">
                <a:solidFill>
                  <a:srgbClr val="BF9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自主學習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 txBox="1"/>
          <p:nvPr>
            <p:ph type="title"/>
          </p:nvPr>
        </p:nvSpPr>
        <p:spPr>
          <a:xfrm>
            <a:off x="1054658" y="792963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本土語融入說明</a:t>
            </a:r>
            <a:endParaRPr/>
          </a:p>
        </p:txBody>
      </p:sp>
      <p:sp>
        <p:nvSpPr>
          <p:cNvPr id="145" name="Google Shape;145;p6"/>
          <p:cNvSpPr/>
          <p:nvPr/>
        </p:nvSpPr>
        <p:spPr>
          <a:xfrm>
            <a:off x="1668379" y="1826192"/>
            <a:ext cx="9994231" cy="1108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本學年度依據111學年度期末課發會決議，本土語課程以</a:t>
            </a:r>
            <a:r>
              <a:rPr b="1" lang="zh-TW" sz="3200">
                <a:solidFill>
                  <a:srgbClr val="BF9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融入式</a:t>
            </a:r>
            <a:r>
              <a:rPr b="1" lang="zh-TW" sz="32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的方式於各科中進行，不另做單堂課程授課。</a:t>
            </a:r>
            <a:endParaRPr sz="2800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"/>
          <p:cNvSpPr txBox="1"/>
          <p:nvPr>
            <p:ph type="title"/>
          </p:nvPr>
        </p:nvSpPr>
        <p:spPr>
          <a:xfrm>
            <a:off x="1054658" y="792963"/>
            <a:ext cx="7737650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ct val="1000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厚植並提升學生基本學科能力</a:t>
            </a:r>
            <a:endParaRPr b="1"/>
          </a:p>
        </p:txBody>
      </p:sp>
      <p:sp>
        <p:nvSpPr>
          <p:cNvPr id="151" name="Google Shape;151;p7"/>
          <p:cNvSpPr/>
          <p:nvPr/>
        </p:nvSpPr>
        <p:spPr>
          <a:xfrm>
            <a:off x="1716506" y="2165684"/>
            <a:ext cx="3561347" cy="2896905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參與臺北市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基本學力檢測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7"/>
          <p:cNvSpPr/>
          <p:nvPr/>
        </p:nvSpPr>
        <p:spPr>
          <a:xfrm>
            <a:off x="6096000" y="2165684"/>
            <a:ext cx="3753853" cy="2896905"/>
          </a:xfrm>
          <a:prstGeom prst="roundRect">
            <a:avLst>
              <a:gd fmla="val 16667" name="adj"/>
            </a:avLst>
          </a:prstGeom>
          <a:solidFill>
            <a:srgbClr val="2F54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辦理學習扶助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開設2-6年級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國數攜手班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Google Shape;157;p8"/>
          <p:cNvCxnSpPr/>
          <p:nvPr/>
        </p:nvCxnSpPr>
        <p:spPr>
          <a:xfrm>
            <a:off x="3571241" y="5021175"/>
            <a:ext cx="0" cy="831010"/>
          </a:xfrm>
          <a:prstGeom prst="straightConnector1">
            <a:avLst/>
          </a:prstGeom>
          <a:noFill/>
          <a:ln cap="flat" cmpd="sng" w="57150">
            <a:solidFill>
              <a:srgbClr val="2F549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8" name="Google Shape;158;p8"/>
          <p:cNvSpPr txBox="1"/>
          <p:nvPr>
            <p:ph type="title"/>
          </p:nvPr>
        </p:nvSpPr>
        <p:spPr>
          <a:xfrm>
            <a:off x="1054658" y="792963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推動國際/雙語教育</a:t>
            </a:r>
            <a:endParaRPr b="1"/>
          </a:p>
        </p:txBody>
      </p:sp>
      <p:sp>
        <p:nvSpPr>
          <p:cNvPr id="159" name="Google Shape;159;p8"/>
          <p:cNvSpPr/>
          <p:nvPr/>
        </p:nvSpPr>
        <p:spPr>
          <a:xfrm>
            <a:off x="1716505" y="1989221"/>
            <a:ext cx="2470484" cy="1002449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8"/>
          <p:cNvSpPr/>
          <p:nvPr/>
        </p:nvSpPr>
        <p:spPr>
          <a:xfrm>
            <a:off x="4290913" y="1989221"/>
            <a:ext cx="2470484" cy="1002449"/>
          </a:xfrm>
          <a:prstGeom prst="roundRect">
            <a:avLst>
              <a:gd fmla="val 16667" name="adj"/>
            </a:avLst>
          </a:prstGeom>
          <a:solidFill>
            <a:srgbClr val="BF9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"/>
          <p:cNvSpPr/>
          <p:nvPr/>
        </p:nvSpPr>
        <p:spPr>
          <a:xfrm>
            <a:off x="5682252" y="4234003"/>
            <a:ext cx="2470484" cy="1002449"/>
          </a:xfrm>
          <a:prstGeom prst="roundRect">
            <a:avLst>
              <a:gd fmla="val 16667" name="adj"/>
            </a:avLst>
          </a:prstGeom>
          <a:solidFill>
            <a:srgbClr val="2F54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"/>
          <p:cNvSpPr/>
          <p:nvPr/>
        </p:nvSpPr>
        <p:spPr>
          <a:xfrm>
            <a:off x="3107844" y="4234003"/>
            <a:ext cx="2470484" cy="1002449"/>
          </a:xfrm>
          <a:prstGeom prst="roundRect">
            <a:avLst>
              <a:gd fmla="val 16667" name="adj"/>
            </a:avLst>
          </a:prstGeom>
          <a:solidFill>
            <a:srgbClr val="2F54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8"/>
          <p:cNvSpPr/>
          <p:nvPr/>
        </p:nvSpPr>
        <p:spPr>
          <a:xfrm>
            <a:off x="8256661" y="4234003"/>
            <a:ext cx="2470484" cy="1002449"/>
          </a:xfrm>
          <a:prstGeom prst="roundRect">
            <a:avLst>
              <a:gd fmla="val 16667" name="adj"/>
            </a:avLst>
          </a:prstGeom>
          <a:solidFill>
            <a:srgbClr val="2F54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8"/>
          <p:cNvSpPr txBox="1"/>
          <p:nvPr/>
        </p:nvSpPr>
        <p:spPr>
          <a:xfrm>
            <a:off x="1904000" y="2130063"/>
            <a:ext cx="203132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實體交流</a:t>
            </a:r>
            <a:endParaRPr/>
          </a:p>
        </p:txBody>
      </p:sp>
      <p:sp>
        <p:nvSpPr>
          <p:cNvPr id="165" name="Google Shape;165;p8"/>
          <p:cNvSpPr txBox="1"/>
          <p:nvPr/>
        </p:nvSpPr>
        <p:spPr>
          <a:xfrm>
            <a:off x="4478408" y="2130063"/>
            <a:ext cx="203132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線上交流</a:t>
            </a:r>
            <a:endParaRPr/>
          </a:p>
        </p:txBody>
      </p:sp>
      <p:sp>
        <p:nvSpPr>
          <p:cNvPr id="166" name="Google Shape;166;p8"/>
          <p:cNvSpPr txBox="1"/>
          <p:nvPr/>
        </p:nvSpPr>
        <p:spPr>
          <a:xfrm>
            <a:off x="3211768" y="4374845"/>
            <a:ext cx="221086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ICRT box</a:t>
            </a:r>
            <a:endParaRPr b="1"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8"/>
          <p:cNvSpPr txBox="1"/>
          <p:nvPr/>
        </p:nvSpPr>
        <p:spPr>
          <a:xfrm>
            <a:off x="5901831" y="4374845"/>
            <a:ext cx="198002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Cool EN</a:t>
            </a:r>
            <a:endParaRPr b="1"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8"/>
          <p:cNvSpPr txBox="1"/>
          <p:nvPr/>
        </p:nvSpPr>
        <p:spPr>
          <a:xfrm>
            <a:off x="8476240" y="4374844"/>
            <a:ext cx="203132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英閱書單</a:t>
            </a:r>
            <a:endParaRPr/>
          </a:p>
        </p:txBody>
      </p:sp>
      <p:sp>
        <p:nvSpPr>
          <p:cNvPr id="169" name="Google Shape;169;p8"/>
          <p:cNvSpPr txBox="1"/>
          <p:nvPr/>
        </p:nvSpPr>
        <p:spPr>
          <a:xfrm>
            <a:off x="2021306" y="3105834"/>
            <a:ext cx="326243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APEC IYEP計畫</a:t>
            </a:r>
            <a:endParaRPr b="1" sz="20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韓國青少年交流團參訪接待</a:t>
            </a:r>
            <a:endParaRPr b="1" sz="20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8"/>
          <p:cNvSpPr txBox="1"/>
          <p:nvPr/>
        </p:nvSpPr>
        <p:spPr>
          <a:xfrm>
            <a:off x="5422231" y="3105834"/>
            <a:ext cx="283443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國際筆友-中韓小學</a:t>
            </a:r>
            <a:endParaRPr b="1" sz="20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國際教育聯盟-中法小學</a:t>
            </a:r>
            <a:endParaRPr/>
          </a:p>
        </p:txBody>
      </p:sp>
      <p:cxnSp>
        <p:nvCxnSpPr>
          <p:cNvPr id="171" name="Google Shape;171;p8"/>
          <p:cNvCxnSpPr/>
          <p:nvPr/>
        </p:nvCxnSpPr>
        <p:spPr>
          <a:xfrm>
            <a:off x="2021306" y="2982710"/>
            <a:ext cx="0" cy="831010"/>
          </a:xfrm>
          <a:prstGeom prst="straightConnector1">
            <a:avLst/>
          </a:prstGeom>
          <a:noFill/>
          <a:ln cap="flat" cmpd="sng" w="57150">
            <a:solidFill>
              <a:srgbClr val="BF9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2" name="Google Shape;172;p8"/>
          <p:cNvCxnSpPr/>
          <p:nvPr/>
        </p:nvCxnSpPr>
        <p:spPr>
          <a:xfrm>
            <a:off x="5396344" y="2841034"/>
            <a:ext cx="0" cy="831010"/>
          </a:xfrm>
          <a:prstGeom prst="straightConnector1">
            <a:avLst/>
          </a:prstGeom>
          <a:noFill/>
          <a:ln cap="flat" cmpd="sng" w="57150">
            <a:solidFill>
              <a:srgbClr val="BF9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3" name="Google Shape;173;p8"/>
          <p:cNvCxnSpPr/>
          <p:nvPr/>
        </p:nvCxnSpPr>
        <p:spPr>
          <a:xfrm>
            <a:off x="6194125" y="5021175"/>
            <a:ext cx="0" cy="831010"/>
          </a:xfrm>
          <a:prstGeom prst="straightConnector1">
            <a:avLst/>
          </a:prstGeom>
          <a:noFill/>
          <a:ln cap="flat" cmpd="sng" w="57150">
            <a:solidFill>
              <a:srgbClr val="2F549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4" name="Google Shape;174;p8"/>
          <p:cNvCxnSpPr/>
          <p:nvPr/>
        </p:nvCxnSpPr>
        <p:spPr>
          <a:xfrm>
            <a:off x="8817009" y="4908399"/>
            <a:ext cx="0" cy="831010"/>
          </a:xfrm>
          <a:prstGeom prst="straightConnector1">
            <a:avLst/>
          </a:prstGeom>
          <a:noFill/>
          <a:ln cap="flat" cmpd="sng" w="57150">
            <a:solidFill>
              <a:srgbClr val="2F549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5" name="Google Shape;175;p8"/>
          <p:cNvSpPr/>
          <p:nvPr/>
        </p:nvSpPr>
        <p:spPr>
          <a:xfrm>
            <a:off x="8823016" y="5323904"/>
            <a:ext cx="276927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建構英語閱讀書單，</a:t>
            </a:r>
            <a:endParaRPr b="1" sz="18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提升學生英語閱讀習慣</a:t>
            </a:r>
            <a:endParaRPr/>
          </a:p>
        </p:txBody>
      </p:sp>
      <p:sp>
        <p:nvSpPr>
          <p:cNvPr id="176" name="Google Shape;176;p8"/>
          <p:cNvSpPr/>
          <p:nvPr/>
        </p:nvSpPr>
        <p:spPr>
          <a:xfrm>
            <a:off x="6194125" y="5323903"/>
            <a:ext cx="276927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課程平台結合</a:t>
            </a:r>
            <a:endParaRPr b="1" sz="18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語言線上學習推廣</a:t>
            </a:r>
            <a:endParaRPr/>
          </a:p>
        </p:txBody>
      </p:sp>
      <p:sp>
        <p:nvSpPr>
          <p:cNvPr id="177" name="Google Shape;177;p8"/>
          <p:cNvSpPr/>
          <p:nvPr/>
        </p:nvSpPr>
        <p:spPr>
          <a:xfrm>
            <a:off x="3577248" y="5420154"/>
            <a:ext cx="276927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沉浸式英語聽力培育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 txBox="1"/>
          <p:nvPr>
            <p:ph type="title"/>
          </p:nvPr>
        </p:nvSpPr>
        <p:spPr>
          <a:xfrm>
            <a:off x="1054658" y="792963"/>
            <a:ext cx="5763936" cy="10024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F9000"/>
              </a:buClr>
              <a:buSzPts val="4400"/>
              <a:buFont typeface="PMingLiu"/>
              <a:buNone/>
            </a:pPr>
            <a:r>
              <a:rPr b="1" lang="zh-TW">
                <a:solidFill>
                  <a:srgbClr val="BF9000"/>
                </a:solidFill>
                <a:latin typeface="PMingLiu"/>
                <a:ea typeface="PMingLiu"/>
                <a:cs typeface="PMingLiu"/>
                <a:sym typeface="PMingLiu"/>
              </a:rPr>
              <a:t>▲</a:t>
            </a:r>
            <a:r>
              <a:rPr b="1" lang="zh-TW"/>
              <a:t>推動七個習慣</a:t>
            </a:r>
            <a:endParaRPr/>
          </a:p>
        </p:txBody>
      </p:sp>
      <p:sp>
        <p:nvSpPr>
          <p:cNvPr id="183" name="Google Shape;183;p9"/>
          <p:cNvSpPr/>
          <p:nvPr/>
        </p:nvSpPr>
        <p:spPr>
          <a:xfrm>
            <a:off x="1269617" y="1681311"/>
            <a:ext cx="325917" cy="3049309"/>
          </a:xfrm>
          <a:prstGeom prst="rect">
            <a:avLst/>
          </a:prstGeom>
          <a:gradFill>
            <a:gsLst>
              <a:gs pos="0">
                <a:srgbClr val="213F76"/>
              </a:gs>
              <a:gs pos="100000">
                <a:srgbClr val="BF9000"/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9"/>
          <p:cNvSpPr txBox="1"/>
          <p:nvPr/>
        </p:nvSpPr>
        <p:spPr>
          <a:xfrm>
            <a:off x="1660849" y="1681311"/>
            <a:ext cx="2646878" cy="2701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落實學校課程融入</a:t>
            </a:r>
            <a:endParaRPr b="1" sz="24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推動學校領導人</a:t>
            </a:r>
            <a:endParaRPr b="1" sz="24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9"/>
          <p:cNvSpPr txBox="1"/>
          <p:nvPr/>
        </p:nvSpPr>
        <p:spPr>
          <a:xfrm>
            <a:off x="1678002" y="3862260"/>
            <a:ext cx="295465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推廣家庭親師生合作</a:t>
            </a:r>
            <a:endParaRPr b="1" sz="2400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建構七個習慣活動</a:t>
            </a:r>
            <a:endParaRPr/>
          </a:p>
        </p:txBody>
      </p:sp>
      <p:grpSp>
        <p:nvGrpSpPr>
          <p:cNvPr id="186" name="Google Shape;186;p9"/>
          <p:cNvGrpSpPr/>
          <p:nvPr/>
        </p:nvGrpSpPr>
        <p:grpSpPr>
          <a:xfrm>
            <a:off x="6187967" y="2281787"/>
            <a:ext cx="5763936" cy="3680433"/>
            <a:chOff x="5861395" y="2589698"/>
            <a:chExt cx="5763936" cy="3680433"/>
          </a:xfrm>
        </p:grpSpPr>
        <p:sp>
          <p:nvSpPr>
            <p:cNvPr id="187" name="Google Shape;187;p9"/>
            <p:cNvSpPr txBox="1"/>
            <p:nvPr/>
          </p:nvSpPr>
          <p:spPr>
            <a:xfrm>
              <a:off x="5861395" y="2589698"/>
              <a:ext cx="5763936" cy="10024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4400"/>
                <a:buFont typeface="PMingLiu"/>
                <a:buNone/>
              </a:pPr>
              <a:r>
                <a:rPr b="1" lang="zh-TW" sz="4400">
                  <a:solidFill>
                    <a:srgbClr val="BF9000"/>
                  </a:solidFill>
                  <a:latin typeface="PMingLiu"/>
                  <a:ea typeface="PMingLiu"/>
                  <a:cs typeface="PMingLiu"/>
                  <a:sym typeface="PMingLiu"/>
                </a:rPr>
                <a:t>▲</a:t>
              </a:r>
              <a:r>
                <a:rPr b="1" lang="zh-TW" sz="4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推動閱讀活動</a:t>
              </a: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6086669" y="3545633"/>
              <a:ext cx="325917" cy="2519404"/>
            </a:xfrm>
            <a:prstGeom prst="rect">
              <a:avLst/>
            </a:prstGeom>
            <a:gradFill>
              <a:gsLst>
                <a:gs pos="0">
                  <a:srgbClr val="213F76"/>
                </a:gs>
                <a:gs pos="100000">
                  <a:srgbClr val="BF9000"/>
                </a:gs>
              </a:gsLst>
              <a:lin ang="162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9"/>
            <p:cNvSpPr txBox="1"/>
            <p:nvPr/>
          </p:nvSpPr>
          <p:spPr>
            <a:xfrm>
              <a:off x="6494067" y="3321888"/>
              <a:ext cx="4580100" cy="22403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zh-TW" sz="2400">
                  <a:solidFill>
                    <a:srgbClr val="BF9000"/>
                  </a:solidFill>
                  <a:latin typeface="Arial"/>
                  <a:ea typeface="Arial"/>
                  <a:cs typeface="Arial"/>
                  <a:sym typeface="Arial"/>
                </a:rPr>
                <a:t>落實閱讀獎勵制度</a:t>
              </a:r>
              <a:endParaRPr b="1" sz="24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zh-TW" sz="2400">
                  <a:solidFill>
                    <a:srgbClr val="BF9000"/>
                  </a:solidFill>
                  <a:latin typeface="Arial"/>
                  <a:ea typeface="Arial"/>
                  <a:cs typeface="Arial"/>
                  <a:sym typeface="Arial"/>
                </a:rPr>
                <a:t>鼓勵課程與閱讀結合</a:t>
              </a:r>
              <a:endParaRPr b="1" sz="24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zh-TW" sz="2400">
                  <a:solidFill>
                    <a:srgbClr val="BF9000"/>
                  </a:solidFill>
                  <a:latin typeface="Arial"/>
                  <a:ea typeface="Arial"/>
                  <a:cs typeface="Arial"/>
                  <a:sym typeface="Arial"/>
                </a:rPr>
                <a:t>走讀與體驗教育的精神體現。</a:t>
              </a:r>
              <a:endParaRPr b="1" sz="2400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zh-TW" sz="2400">
                  <a:solidFill>
                    <a:srgbClr val="BF9000"/>
                  </a:solidFill>
                  <a:latin typeface="Arial"/>
                  <a:ea typeface="Arial"/>
                  <a:cs typeface="Arial"/>
                  <a:sym typeface="Arial"/>
                </a:rPr>
                <a:t>7H與主題課逐年建構閱讀書單。</a:t>
              </a:r>
              <a:endParaRPr/>
            </a:p>
          </p:txBody>
        </p:sp>
        <p:sp>
          <p:nvSpPr>
            <p:cNvPr id="190" name="Google Shape;190;p9"/>
            <p:cNvSpPr txBox="1"/>
            <p:nvPr/>
          </p:nvSpPr>
          <p:spPr>
            <a:xfrm>
              <a:off x="6494067" y="5562245"/>
              <a:ext cx="3605474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zh-TW" sz="4000">
                  <a:solidFill>
                    <a:srgbClr val="1F3864"/>
                  </a:solidFill>
                  <a:latin typeface="Arial"/>
                  <a:ea typeface="Arial"/>
                  <a:cs typeface="Arial"/>
                  <a:sym typeface="Arial"/>
                </a:rPr>
                <a:t>家長志工招募!!</a:t>
              </a:r>
              <a:endParaRPr b="1" sz="400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1" name="Google Shape;191;p9"/>
          <p:cNvSpPr/>
          <p:nvPr/>
        </p:nvSpPr>
        <p:spPr>
          <a:xfrm>
            <a:off x="3168166" y="365184"/>
            <a:ext cx="2873829" cy="2873829"/>
          </a:xfrm>
          <a:prstGeom prst="ellipse">
            <a:avLst/>
          </a:prstGeom>
          <a:solidFill>
            <a:srgbClr val="2F5597">
              <a:alpha val="40784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9"/>
          <p:cNvSpPr/>
          <p:nvPr/>
        </p:nvSpPr>
        <p:spPr>
          <a:xfrm>
            <a:off x="4997522" y="1682601"/>
            <a:ext cx="2873829" cy="2873829"/>
          </a:xfrm>
          <a:prstGeom prst="ellipse">
            <a:avLst/>
          </a:prstGeom>
          <a:solidFill>
            <a:srgbClr val="BF9000">
              <a:alpha val="3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佈景主題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2023-08-29T07:42:24Z</dcterms:created>
  <dc:creator>User</dc:creator>
</cp:coreProperties>
</file>