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57" r:id="rId5"/>
    <p:sldId id="258" r:id="rId6"/>
    <p:sldId id="259" r:id="rId7"/>
    <p:sldId id="260" r:id="rId8"/>
    <p:sldId id="267" r:id="rId9"/>
    <p:sldId id="271" r:id="rId10"/>
    <p:sldId id="270" r:id="rId11"/>
    <p:sldId id="261" r:id="rId12"/>
    <p:sldId id="262" r:id="rId13"/>
    <p:sldId id="268" r:id="rId14"/>
    <p:sldId id="265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B00"/>
    <a:srgbClr val="FFC301"/>
    <a:srgbClr val="57257D"/>
    <a:srgbClr val="E6E6E6"/>
    <a:srgbClr val="612A8A"/>
    <a:srgbClr val="756D43"/>
    <a:srgbClr val="C05B08"/>
    <a:srgbClr val="A73E3B"/>
    <a:srgbClr val="FF33CC"/>
    <a:srgbClr val="678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6188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3986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8820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7556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318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822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9531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3399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663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258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6264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EA8C0-A398-4D92-B753-3C07DE4FD760}" type="datetimeFigureOut">
              <a:rPr lang="zh-TW" altLang="en-US" smtClean="0"/>
              <a:t>2023/8/29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E9D05-BCE7-4BB9-8C9E-07897FFA182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4270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5536"/>
            <a:ext cx="9252520" cy="972108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2204864"/>
            <a:ext cx="7720372" cy="2262113"/>
          </a:xfrm>
        </p:spPr>
        <p:txBody>
          <a:bodyPr>
            <a:noAutofit/>
          </a:bodyPr>
          <a:lstStyle/>
          <a:p>
            <a:r>
              <a:rPr lang="zh-TW" altLang="en-US" sz="4800" b="1" dirty="0" smtClean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台北市溪山實</a:t>
            </a:r>
            <a:r>
              <a:rPr lang="zh-TW" altLang="en-US" sz="4800" b="1" dirty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小</a:t>
            </a:r>
            <a:r>
              <a:rPr lang="en-US" altLang="zh-TW" sz="4800" b="1" dirty="0" smtClean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800" b="1" dirty="0" smtClean="0">
                <a:solidFill>
                  <a:srgbClr val="00B05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800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學校</a:t>
            </a:r>
            <a:r>
              <a:rPr lang="zh-TW" altLang="en-US" sz="4800" b="1" dirty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en-US" altLang="zh-TW" sz="4800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800" b="1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8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歡迎您</a:t>
            </a:r>
            <a:r>
              <a:rPr lang="en-US" altLang="zh-TW" sz="48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endParaRPr lang="zh-TW" altLang="en-US" sz="4800" b="1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6411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農</a:t>
            </a:r>
            <a:r>
              <a:rPr lang="zh-TW" altLang="en-US" dirty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情</a:t>
            </a:r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</a:t>
            </a:r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學習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pic>
        <p:nvPicPr>
          <p:cNvPr id="9" name="內容版面配置區 8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607" y="1417638"/>
            <a:ext cx="4724786" cy="4817428"/>
          </a:xfrm>
        </p:spPr>
      </p:pic>
    </p:spTree>
    <p:extLst>
      <p:ext uri="{BB962C8B-B14F-4D97-AF65-F5344CB8AC3E}">
        <p14:creationId xmlns:p14="http://schemas.microsoft.com/office/powerpoint/2010/main" val="16179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班級經營策略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086927"/>
            <a:ext cx="9252520" cy="4785360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463080" y="2143397"/>
            <a:ext cx="8229600" cy="4525963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班級信念</a:t>
            </a:r>
            <a:r>
              <a:rPr lang="en-US" altLang="zh-TW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尊重互信</a:t>
            </a:r>
            <a:endParaRPr lang="en-US" altLang="zh-TW" dirty="0" smtClean="0">
              <a:solidFill>
                <a:schemeClr val="accent4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班規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大家所共同建立的</a:t>
            </a:r>
            <a:endParaRPr lang="en-US" altLang="zh-TW" dirty="0" smtClean="0">
              <a:solidFill>
                <a:schemeClr val="accent5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TW" altLang="en-US" dirty="0" smtClean="0">
                <a:solidFill>
                  <a:srgbClr val="FF33CC"/>
                </a:solidFill>
                <a:latin typeface="標楷體" pitchFamily="65" charset="-120"/>
                <a:ea typeface="標楷體" pitchFamily="65" charset="-120"/>
              </a:rPr>
              <a:t>獎懲制度</a:t>
            </a:r>
            <a:r>
              <a:rPr lang="en-US" altLang="zh-TW" dirty="0" smtClean="0">
                <a:solidFill>
                  <a:srgbClr val="FF33CC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rgbClr val="FF33CC"/>
                </a:solidFill>
                <a:latin typeface="標楷體" pitchFamily="65" charset="-120"/>
                <a:ea typeface="標楷體" pitchFamily="65" charset="-120"/>
              </a:rPr>
              <a:t>普利馬原則</a:t>
            </a:r>
            <a:endParaRPr lang="en-US" altLang="zh-TW" dirty="0" smtClean="0">
              <a:solidFill>
                <a:srgbClr val="FF33CC"/>
              </a:solidFill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教室</a:t>
            </a: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布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置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沉浸式</a:t>
            </a:r>
            <a:endParaRPr lang="en-US" altLang="zh-TW" dirty="0" smtClean="0">
              <a:solidFill>
                <a:schemeClr val="accent6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412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實際結果呈現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03848" y="1844824"/>
            <a:ext cx="6408712" cy="2736303"/>
          </a:xfrm>
        </p:spPr>
        <p:txBody>
          <a:bodyPr numCol="2" spcCol="468000"/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學習歷程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檔案</a:t>
            </a:r>
            <a:endParaRPr lang="en-US" altLang="zh-TW" dirty="0">
              <a:solidFill>
                <a:schemeClr val="accent5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美食同樂會</a:t>
            </a:r>
            <a:endParaRPr lang="en-US" altLang="zh-TW" dirty="0" smtClean="0">
              <a:solidFill>
                <a:schemeClr val="accent4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TW" altLang="en-US" dirty="0" smtClean="0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開心農</a:t>
            </a:r>
            <a:r>
              <a:rPr lang="zh-TW" altLang="en-US" dirty="0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場</a:t>
            </a:r>
            <a:endParaRPr lang="en-US" altLang="zh-TW" dirty="0" smtClean="0">
              <a:solidFill>
                <a:schemeClr val="accent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>
              <a:spcBef>
                <a:spcPts val="1200"/>
              </a:spcBef>
              <a:buNone/>
            </a:pPr>
            <a:endParaRPr lang="zh-TW" altLang="en-US" dirty="0">
              <a:solidFill>
                <a:srgbClr val="99330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620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班代選舉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987824" y="1484784"/>
            <a:ext cx="7056784" cy="2736303"/>
          </a:xfrm>
        </p:spPr>
        <p:txBody>
          <a:bodyPr numCol="2" spcCol="468000"/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選出三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位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總務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en-US" altLang="zh-TW" dirty="0">
              <a:solidFill>
                <a:schemeClr val="accent5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單</a:t>
            </a:r>
            <a:r>
              <a:rPr lang="zh-TW" altLang="en-US" dirty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記</a:t>
            </a:r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法</a:t>
            </a:r>
            <a:endParaRPr lang="en-US" altLang="zh-TW" dirty="0" smtClean="0">
              <a:solidFill>
                <a:schemeClr val="accent4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TW" altLang="en-US" dirty="0" smtClean="0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星期一繳</a:t>
            </a:r>
            <a:r>
              <a:rPr lang="zh-TW" altLang="en-US" dirty="0">
                <a:solidFill>
                  <a:schemeClr val="accent2"/>
                </a:solidFill>
                <a:latin typeface="標楷體" pitchFamily="65" charset="-120"/>
                <a:ea typeface="標楷體" pitchFamily="65" charset="-120"/>
              </a:rPr>
              <a:t>回</a:t>
            </a:r>
            <a:endParaRPr lang="en-US" altLang="zh-TW" dirty="0" smtClean="0">
              <a:solidFill>
                <a:schemeClr val="accent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>
              <a:spcBef>
                <a:spcPts val="1200"/>
              </a:spcBef>
              <a:buNone/>
            </a:pPr>
            <a:endParaRPr lang="zh-TW" altLang="en-US" dirty="0">
              <a:solidFill>
                <a:srgbClr val="9933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7235" y="442353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1200"/>
              </a:spcBef>
            </a:pPr>
            <a:r>
              <a:rPr lang="zh-TW" altLang="en-US" sz="3200" dirty="0" smtClean="0">
                <a:solidFill>
                  <a:srgbClr val="FF33CC"/>
                </a:solidFill>
                <a:latin typeface="標楷體" pitchFamily="65" charset="-120"/>
                <a:ea typeface="標楷體" pitchFamily="65" charset="-120"/>
              </a:rPr>
              <a:t>感謝踴躍參與班級</a:t>
            </a:r>
            <a:r>
              <a:rPr lang="zh-TW" altLang="en-US" sz="3200" dirty="0">
                <a:solidFill>
                  <a:srgbClr val="FF33CC"/>
                </a:solidFill>
                <a:latin typeface="標楷體" pitchFamily="65" charset="-120"/>
                <a:ea typeface="標楷體" pitchFamily="65" charset="-120"/>
              </a:rPr>
              <a:t>事務</a:t>
            </a:r>
            <a:endParaRPr lang="en-US" altLang="zh-TW" sz="3200" dirty="0">
              <a:solidFill>
                <a:srgbClr val="FF33CC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388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>
              <a:solidFill>
                <a:srgbClr val="756D43"/>
              </a:solidFill>
              <a:latin typeface="王漢宗波卡體一空陰" pitchFamily="18" charset="-120"/>
              <a:ea typeface="王漢宗波卡體一空陰" pitchFamily="18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5"/>
          <a:stretch/>
        </p:blipFill>
        <p:spPr>
          <a:xfrm>
            <a:off x="-180528" y="-963488"/>
            <a:ext cx="9505056" cy="478936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矩形 8"/>
          <p:cNvSpPr/>
          <p:nvPr/>
        </p:nvSpPr>
        <p:spPr>
          <a:xfrm>
            <a:off x="904173" y="3945830"/>
            <a:ext cx="733566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TW" altLang="en-US" sz="54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</a:rPr>
              <a:t>感謝各位家長共襄盛舉</a:t>
            </a:r>
            <a:r>
              <a:rPr lang="en-US" altLang="zh-TW" sz="5400" b="1" cap="none" spc="0" dirty="0" smtClean="0">
                <a:ln/>
                <a:solidFill>
                  <a:schemeClr val="accent6">
                    <a:lumMod val="75000"/>
                  </a:schemeClr>
                </a:solidFill>
                <a:effectLst/>
              </a:rPr>
              <a:t>!</a:t>
            </a:r>
            <a:endParaRPr lang="zh-TW" altLang="en-US" sz="5400" b="1" cap="none" spc="0" dirty="0">
              <a:ln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4482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三甲師資</a:t>
            </a:r>
            <a:r>
              <a:rPr lang="zh-TW" altLang="en-US" dirty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陣容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5616" y="1350194"/>
            <a:ext cx="7272808" cy="6183262"/>
          </a:xfrm>
        </p:spPr>
        <p:txBody>
          <a:bodyPr numCol="1" spcCol="468000">
            <a:normAutofit/>
          </a:bodyPr>
          <a:lstStyle/>
          <a:p>
            <a:pPr>
              <a:spcBef>
                <a:spcPts val="1200"/>
              </a:spcBef>
            </a:pP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國</a:t>
            </a: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語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、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英文、德行、農情</a:t>
            </a: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宋可晴</a:t>
            </a:r>
            <a:endParaRPr lang="en-US" altLang="zh-TW" dirty="0" smtClean="0">
              <a:solidFill>
                <a:schemeClr val="accent6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en-US" dirty="0" smtClean="0">
                <a:solidFill>
                  <a:srgbClr val="F6BB00"/>
                </a:solidFill>
                <a:latin typeface="標楷體" pitchFamily="65" charset="-120"/>
                <a:ea typeface="標楷體" pitchFamily="65" charset="-120"/>
              </a:rPr>
              <a:t>數</a:t>
            </a:r>
            <a:r>
              <a:rPr lang="zh-TW" altLang="en-US" dirty="0">
                <a:solidFill>
                  <a:srgbClr val="F6BB00"/>
                </a:solidFill>
                <a:latin typeface="標楷體" pitchFamily="65" charset="-120"/>
                <a:ea typeface="標楷體" pitchFamily="65" charset="-120"/>
              </a:rPr>
              <a:t>學</a:t>
            </a:r>
            <a:r>
              <a:rPr lang="en-US" altLang="zh-TW" dirty="0" smtClean="0">
                <a:solidFill>
                  <a:srgbClr val="F6BB00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rgbClr val="F6BB00"/>
                </a:solidFill>
                <a:latin typeface="標楷體" pitchFamily="65" charset="-120"/>
                <a:ea typeface="標楷體" pitchFamily="65" charset="-120"/>
              </a:rPr>
              <a:t>劉珮芝</a:t>
            </a:r>
            <a:endParaRPr lang="en-US" altLang="zh-TW" dirty="0" smtClean="0">
              <a:solidFill>
                <a:srgbClr val="F6BB0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en-US" dirty="0" smtClean="0">
                <a:solidFill>
                  <a:srgbClr val="00B050"/>
                </a:solidFill>
                <a:latin typeface="標楷體" pitchFamily="65" charset="-120"/>
                <a:ea typeface="標楷體" pitchFamily="65" charset="-120"/>
              </a:rPr>
              <a:t>風</a:t>
            </a:r>
            <a:r>
              <a:rPr lang="zh-TW" altLang="en-US" dirty="0">
                <a:solidFill>
                  <a:srgbClr val="00B050"/>
                </a:solidFill>
                <a:latin typeface="標楷體" pitchFamily="65" charset="-120"/>
                <a:ea typeface="標楷體" pitchFamily="65" charset="-120"/>
              </a:rPr>
              <a:t>馳</a:t>
            </a:r>
            <a:r>
              <a:rPr lang="en-US" altLang="zh-TW" dirty="0" smtClean="0">
                <a:solidFill>
                  <a:srgbClr val="00B050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rgbClr val="00B050"/>
                </a:solidFill>
                <a:latin typeface="標楷體" pitchFamily="65" charset="-120"/>
                <a:ea typeface="標楷體" pitchFamily="65" charset="-120"/>
              </a:rPr>
              <a:t>黃詩</a:t>
            </a:r>
            <a:r>
              <a:rPr lang="zh-TW" altLang="en-US" dirty="0">
                <a:solidFill>
                  <a:srgbClr val="00B050"/>
                </a:solidFill>
                <a:latin typeface="標楷體" pitchFamily="65" charset="-120"/>
                <a:ea typeface="標楷體" pitchFamily="65" charset="-120"/>
              </a:rPr>
              <a:t>萍</a:t>
            </a:r>
            <a:endParaRPr lang="en-US" altLang="zh-TW" dirty="0" smtClean="0">
              <a:solidFill>
                <a:srgbClr val="00B050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標楷體" pitchFamily="65" charset="-120"/>
                <a:ea typeface="標楷體" pitchFamily="65" charset="-120"/>
              </a:rPr>
              <a:t>水</a:t>
            </a:r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標楷體" pitchFamily="65" charset="-120"/>
                <a:ea typeface="標楷體" pitchFamily="65" charset="-120"/>
              </a:rPr>
              <a:t>漾</a:t>
            </a:r>
            <a:r>
              <a:rPr lang="en-US" altLang="zh-TW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標楷體" pitchFamily="65" charset="-120"/>
                <a:ea typeface="標楷體" pitchFamily="65" charset="-120"/>
              </a:rPr>
              <a:t>劉梅</a:t>
            </a:r>
            <a:r>
              <a:rPr lang="zh-TW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標楷體" pitchFamily="65" charset="-120"/>
                <a:ea typeface="標楷體" pitchFamily="65" charset="-120"/>
              </a:rPr>
              <a:t>英</a:t>
            </a:r>
            <a:endParaRPr lang="en-US" altLang="zh-TW" dirty="0" smtClean="0">
              <a:solidFill>
                <a:schemeClr val="tx2">
                  <a:lumMod val="60000"/>
                  <a:lumOff val="4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en-US" dirty="0">
                <a:solidFill>
                  <a:schemeClr val="accent4"/>
                </a:solidFill>
                <a:latin typeface="標楷體" pitchFamily="65" charset="-120"/>
                <a:ea typeface="標楷體" pitchFamily="65" charset="-120"/>
              </a:rPr>
              <a:t>雲遊</a:t>
            </a:r>
            <a:r>
              <a:rPr lang="en-US" altLang="zh-TW" dirty="0" smtClean="0">
                <a:solidFill>
                  <a:schemeClr val="accent4"/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chemeClr val="accent4"/>
                </a:solidFill>
                <a:latin typeface="標楷體" pitchFamily="65" charset="-120"/>
                <a:ea typeface="標楷體" pitchFamily="65" charset="-120"/>
              </a:rPr>
              <a:t>吳佳倩</a:t>
            </a:r>
            <a:endParaRPr lang="en-US" altLang="zh-TW" dirty="0" smtClean="0">
              <a:solidFill>
                <a:schemeClr val="accent4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科技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周建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耀</a:t>
            </a:r>
            <a:endParaRPr lang="en-US" altLang="zh-TW" dirty="0" smtClean="0">
              <a:solidFill>
                <a:schemeClr val="bg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endParaRPr lang="en-US" altLang="zh-TW" dirty="0" smtClean="0">
              <a:solidFill>
                <a:schemeClr val="accent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>
              <a:spcBef>
                <a:spcPts val="1200"/>
              </a:spcBef>
              <a:buNone/>
            </a:pPr>
            <a:endParaRPr lang="zh-TW" altLang="en-US" dirty="0">
              <a:solidFill>
                <a:srgbClr val="99330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7238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聯絡資訊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59328" y="1350194"/>
            <a:ext cx="6825344" cy="6183262"/>
          </a:xfrm>
        </p:spPr>
        <p:txBody>
          <a:bodyPr numCol="1" spcCol="468000">
            <a:normAutofit/>
          </a:bodyPr>
          <a:lstStyle/>
          <a:p>
            <a:pPr>
              <a:lnSpc>
                <a:spcPct val="250000"/>
              </a:lnSpc>
              <a:spcBef>
                <a:spcPts val="1200"/>
              </a:spcBef>
            </a:pPr>
            <a:r>
              <a:rPr lang="zh-TW" altLang="en-US" sz="2800" dirty="0" smtClean="0">
                <a:solidFill>
                  <a:srgbClr val="A73E3B"/>
                </a:solidFill>
                <a:latin typeface="標楷體" pitchFamily="65" charset="-120"/>
                <a:ea typeface="標楷體" pitchFamily="65" charset="-120"/>
              </a:rPr>
              <a:t>老師個人手機</a:t>
            </a:r>
            <a:r>
              <a:rPr lang="en-US" altLang="zh-TW" sz="2800" dirty="0">
                <a:solidFill>
                  <a:srgbClr val="A73E3B"/>
                </a:solidFill>
                <a:latin typeface="標楷體" pitchFamily="65" charset="-120"/>
                <a:ea typeface="標楷體" pitchFamily="65" charset="-120"/>
              </a:rPr>
              <a:t>: </a:t>
            </a:r>
            <a:r>
              <a:rPr lang="en-US" altLang="zh-TW" sz="2800" dirty="0" smtClean="0">
                <a:solidFill>
                  <a:srgbClr val="A73E3B"/>
                </a:solidFill>
                <a:latin typeface="標楷體" pitchFamily="65" charset="-120"/>
                <a:ea typeface="標楷體" pitchFamily="65" charset="-120"/>
              </a:rPr>
              <a:t>0927-018287</a:t>
            </a:r>
            <a:endParaRPr lang="en-US" altLang="zh-TW" sz="2800" dirty="0">
              <a:solidFill>
                <a:srgbClr val="A73E3B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spcBef>
                <a:spcPts val="1200"/>
              </a:spcBef>
            </a:pPr>
            <a:r>
              <a:rPr lang="zh-TW" altLang="en-US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聯絡時間</a:t>
            </a:r>
            <a:r>
              <a:rPr lang="en-US" altLang="zh-TW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: 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20:00</a:t>
            </a:r>
            <a:r>
              <a:rPr lang="zh-TW" altLang="en-US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前</a:t>
            </a:r>
            <a:r>
              <a:rPr lang="en-US" altLang="zh-TW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若上班時間，請以簡訊為主，除有重要緊急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事件，可</a:t>
            </a:r>
            <a:r>
              <a:rPr lang="zh-TW" altLang="en-US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撥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打學校電話</a:t>
            </a:r>
            <a:r>
              <a:rPr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#218</a:t>
            </a:r>
            <a:r>
              <a:rPr lang="zh-TW" altLang="en-US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否則</a:t>
            </a:r>
            <a:r>
              <a:rPr lang="zh-TW" altLang="en-US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可能下班後才能予以回覆</a:t>
            </a:r>
            <a:r>
              <a:rPr lang="en-US" altLang="zh-TW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800" dirty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，感謝各位家長的關切及配合</a:t>
            </a:r>
            <a:r>
              <a:rPr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！</a:t>
            </a:r>
            <a:endParaRPr lang="en-US" altLang="zh-TW" sz="2800" dirty="0" smtClean="0">
              <a:solidFill>
                <a:schemeClr val="accent5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 algn="r">
              <a:spcBef>
                <a:spcPts val="1200"/>
              </a:spcBef>
              <a:buNone/>
            </a:pPr>
            <a:r>
              <a:rPr lang="zh-TW" altLang="en-US" sz="2800" dirty="0" smtClean="0">
                <a:solidFill>
                  <a:srgbClr val="57257D"/>
                </a:solidFill>
                <a:latin typeface="標楷體" pitchFamily="65" charset="-120"/>
                <a:ea typeface="標楷體" pitchFamily="65" charset="-120"/>
              </a:rPr>
              <a:t>班</a:t>
            </a:r>
            <a:r>
              <a:rPr lang="zh-TW" altLang="en-US" sz="2800" dirty="0">
                <a:solidFill>
                  <a:srgbClr val="57257D"/>
                </a:solidFill>
                <a:latin typeface="標楷體" pitchFamily="65" charset="-120"/>
                <a:ea typeface="標楷體" pitchFamily="65" charset="-120"/>
              </a:rPr>
              <a:t>導師 宋可晴</a:t>
            </a:r>
          </a:p>
          <a:p>
            <a:pPr>
              <a:spcBef>
                <a:spcPts val="1200"/>
              </a:spcBef>
            </a:pPr>
            <a:endParaRPr lang="en-US" altLang="zh-TW" dirty="0" smtClean="0">
              <a:solidFill>
                <a:schemeClr val="accent2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>
              <a:spcBef>
                <a:spcPts val="1200"/>
              </a:spcBef>
              <a:buNone/>
            </a:pPr>
            <a:endParaRPr lang="zh-TW" altLang="en-US" dirty="0">
              <a:solidFill>
                <a:srgbClr val="99330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89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12</a:t>
            </a:r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年國教新課綱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核心素養是指一組最重要的能力，使個人得以過著成功與負責任的生活；使社會得以面對現在與未來的挑戰。核心素養又稱為「基本能力」或「關鍵能力」，而素養（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competence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）或譯為能力一詞，在英語中常與「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ability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」，「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capacity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」，「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skill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」，及「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proficiency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」等詞互用。根據歐盟（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European Union, EU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）的界定，能力乃是知識、技能與態度的整合，並能運用於特定的情境中。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3449737" y="1567622"/>
            <a:ext cx="2244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何謂素養</a:t>
            </a:r>
            <a:r>
              <a:rPr lang="en-US" altLang="zh-TW" sz="3600" b="1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2247156" y="3582529"/>
            <a:ext cx="4608512" cy="92333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帶得走的能</a:t>
            </a:r>
            <a:r>
              <a:rPr lang="zh-TW" altLang="en-US" sz="54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力</a:t>
            </a:r>
            <a:endParaRPr lang="en-US" altLang="zh-TW" sz="5400" b="1" dirty="0" smtClean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1807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三面九項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pic>
        <p:nvPicPr>
          <p:cNvPr id="7" name="內容版面配置區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52" b="92676" l="763" r="988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02327"/>
            <a:ext cx="4765032" cy="5315243"/>
          </a:xfrm>
        </p:spPr>
      </p:pic>
    </p:spTree>
    <p:extLst>
      <p:ext uri="{BB962C8B-B14F-4D97-AF65-F5344CB8AC3E}">
        <p14:creationId xmlns:p14="http://schemas.microsoft.com/office/powerpoint/2010/main" val="334223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教學因應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13" b="93133" l="2121" r="972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07" y="2348880"/>
            <a:ext cx="8597585" cy="3267924"/>
          </a:xfrm>
        </p:spPr>
      </p:pic>
    </p:spTree>
    <p:extLst>
      <p:ext uri="{BB962C8B-B14F-4D97-AF65-F5344CB8AC3E}">
        <p14:creationId xmlns:p14="http://schemas.microsoft.com/office/powerpoint/2010/main" val="426158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國語</a:t>
            </a:r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的學習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665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142345"/>
            <a:ext cx="9144000" cy="4785360"/>
          </a:xfrm>
          <a:prstGeom prst="rect">
            <a:avLst/>
          </a:prstGeom>
        </p:spPr>
      </p:pic>
      <p:sp>
        <p:nvSpPr>
          <p:cNvPr id="3" name="圓角矩形 2"/>
          <p:cNvSpPr/>
          <p:nvPr/>
        </p:nvSpPr>
        <p:spPr>
          <a:xfrm>
            <a:off x="6291910" y="4014345"/>
            <a:ext cx="2430270" cy="1660062"/>
          </a:xfrm>
          <a:prstGeom prst="round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387254" y="3942337"/>
            <a:ext cx="2430270" cy="1660062"/>
          </a:xfrm>
          <a:prstGeom prst="round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" r="1305" b="6743"/>
          <a:stretch/>
        </p:blipFill>
        <p:spPr>
          <a:xfrm>
            <a:off x="837838" y="3011113"/>
            <a:ext cx="7776864" cy="391549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60100">
            <a:off x="3414170" y="2142370"/>
            <a:ext cx="8229600" cy="1489440"/>
          </a:xfrm>
        </p:spPr>
        <p:txBody>
          <a:bodyPr>
            <a:normAutofit/>
          </a:bodyPr>
          <a:lstStyle/>
          <a:p>
            <a:r>
              <a:rPr lang="en-US" altLang="zh-TW" sz="2400" dirty="0" smtClean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D</a:t>
            </a:r>
            <a:r>
              <a:rPr lang="en-US" altLang="zh-TW" sz="2400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esign </a:t>
            </a:r>
            <a:r>
              <a:rPr lang="en-US" altLang="zh-TW" sz="2400" dirty="0" smtClean="0">
                <a:solidFill>
                  <a:schemeClr val="accent6">
                    <a:lumMod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F</a:t>
            </a:r>
            <a:r>
              <a:rPr lang="en-US" altLang="zh-TW" sz="2400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 </a:t>
            </a:r>
            <a:r>
              <a:rPr lang="en-US" altLang="zh-TW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C</a:t>
            </a:r>
            <a:r>
              <a:rPr lang="en-US" altLang="zh-TW" sz="2400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hange</a:t>
            </a:r>
            <a:br>
              <a:rPr lang="en-US" altLang="zh-TW" sz="2400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2400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情緒智能</a:t>
            </a:r>
            <a:r>
              <a:rPr lang="zh-TW" altLang="en-US" sz="2400" dirty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教育</a:t>
            </a:r>
          </a:p>
        </p:txBody>
      </p:sp>
      <p:sp>
        <p:nvSpPr>
          <p:cNvPr id="7" name="標題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國語的學習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12368" y="1294333"/>
            <a:ext cx="4572000" cy="196258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基本字詞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讀寫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詞彙運用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閱讀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理解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922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756D43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英語的學習</a:t>
            </a:r>
            <a:endParaRPr lang="zh-TW" altLang="en-US" dirty="0">
              <a:solidFill>
                <a:srgbClr val="756D43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88" y="2086927"/>
            <a:ext cx="9144000" cy="4785360"/>
          </a:xfrm>
          <a:prstGeom prst="rect">
            <a:avLst/>
          </a:prstGeom>
        </p:spPr>
      </p:pic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3" b="97273" l="150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17637"/>
            <a:ext cx="8763346" cy="4827888"/>
          </a:xfrm>
        </p:spPr>
      </p:pic>
      <p:sp>
        <p:nvSpPr>
          <p:cNvPr id="3" name="圓角矩形 2"/>
          <p:cNvSpPr/>
          <p:nvPr/>
        </p:nvSpPr>
        <p:spPr>
          <a:xfrm>
            <a:off x="6191646" y="2924944"/>
            <a:ext cx="2520280" cy="1800200"/>
          </a:xfrm>
          <a:prstGeom prst="round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圓角矩形 6"/>
          <p:cNvSpPr/>
          <p:nvPr/>
        </p:nvSpPr>
        <p:spPr>
          <a:xfrm>
            <a:off x="3239318" y="2852936"/>
            <a:ext cx="2520280" cy="1800200"/>
          </a:xfrm>
          <a:prstGeom prst="roundRect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圓角矩形 7"/>
          <p:cNvSpPr/>
          <p:nvPr/>
        </p:nvSpPr>
        <p:spPr>
          <a:xfrm>
            <a:off x="286990" y="2852936"/>
            <a:ext cx="2520280" cy="1800200"/>
          </a:xfrm>
          <a:prstGeom prst="round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1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314</Words>
  <Application>Microsoft Office PowerPoint</Application>
  <PresentationFormat>如螢幕大小 (4:3)</PresentationFormat>
  <Paragraphs>41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0" baseType="lpstr">
      <vt:lpstr>王漢宗波卡體一空陰</vt:lpstr>
      <vt:lpstr>新細明體</vt:lpstr>
      <vt:lpstr>標楷體</vt:lpstr>
      <vt:lpstr>Arial</vt:lpstr>
      <vt:lpstr>Calibri</vt:lpstr>
      <vt:lpstr>Office 佈景主題</vt:lpstr>
      <vt:lpstr>台北市溪山實小 學校日 歡迎您!</vt:lpstr>
      <vt:lpstr>三甲師資陣容</vt:lpstr>
      <vt:lpstr>聯絡資訊</vt:lpstr>
      <vt:lpstr>12年國教新課綱</vt:lpstr>
      <vt:lpstr>三面九項</vt:lpstr>
      <vt:lpstr>教學因應</vt:lpstr>
      <vt:lpstr>國語的學習</vt:lpstr>
      <vt:lpstr>Design For Change 情緒智能教育</vt:lpstr>
      <vt:lpstr>英語的學習</vt:lpstr>
      <vt:lpstr>農情的學習</vt:lpstr>
      <vt:lpstr>班級經營策略</vt:lpstr>
      <vt:lpstr>實際結果呈現</vt:lpstr>
      <vt:lpstr>班代選舉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我也能繪製出 既美麗又能幫助我學習的 心智圖</dc:title>
  <dc:creator>USER</dc:creator>
  <cp:lastModifiedBy>HOPS</cp:lastModifiedBy>
  <cp:revision>30</cp:revision>
  <dcterms:created xsi:type="dcterms:W3CDTF">2019-08-19T14:55:47Z</dcterms:created>
  <dcterms:modified xsi:type="dcterms:W3CDTF">2023-08-29T05:45:45Z</dcterms:modified>
</cp:coreProperties>
</file>